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E"/>
    <a:srgbClr val="08101A"/>
    <a:srgbClr val="3A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5"/>
    <p:restoredTop sz="94722"/>
  </p:normalViewPr>
  <p:slideViewPr>
    <p:cSldViewPr snapToGrid="0" snapToObjects="1">
      <p:cViewPr varScale="1">
        <p:scale>
          <a:sx n="139" d="100"/>
          <a:sy n="139" d="100"/>
        </p:scale>
        <p:origin x="4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886F-8870-6440-8E06-1A45C06639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BDC25FD-7CBD-B74A-A275-878807A0FC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3249B52-3111-C44C-9D9C-CC9C4A6D0B08}"/>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E6A56341-F2F9-9445-B10A-FD13203D2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96F2C-444F-374C-A6E6-6ECFB1229600}"/>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3670861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7B50-D039-EC4F-9314-E1B505A9A7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8CA562-9550-A548-B78E-C5744B579F1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F0197A-093D-984A-93A9-92CBCE3CEC59}"/>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BBA91229-9B67-824F-A1EB-F66C826D6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D61EB-7393-7542-8005-C6328762DE3F}"/>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8324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D415A2-D9F1-5C49-A7B5-E62CC8A4F0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F5B5E4-646D-9446-A2E6-2FD4CD07CFC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392D69-AB45-674A-85D8-0FD30E816D90}"/>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EB89332A-CF66-3143-A1B7-3B5562445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DC203-D6CE-364D-A977-2C06C52ACABC}"/>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89406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341A9-716E-AD48-B615-155982DCF20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F9E9EA-58F8-6F49-B765-98A80B23FAD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516BBE9-5F7C-364B-B78F-F043E71F217D}"/>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A0938332-692C-3F40-89D2-FE03A1856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FFEAC-B2A3-864A-B3F0-FA0D1C280470}"/>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89604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393A-1040-3C4C-9F62-A2FFF1BB62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CFBF26-0D78-1046-94F6-AFFCB522F1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7155E1-23C7-9D4B-8C4C-AD1C19DB441E}"/>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CDA37A72-4462-B84E-A379-36B6BF79C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0086C-EC6A-1549-B5D8-7B2F247EA3B7}"/>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654298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B41EE-DFD1-7648-8CFC-A6068294BC8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A266FA-1ECA-1840-B55F-EC49DB9B7F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BFC4093-F4F7-6643-BF36-8F6BC151B83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E5E5CAF-B749-F040-AC06-8CE35AFFD926}"/>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6" name="Footer Placeholder 5">
            <a:extLst>
              <a:ext uri="{FF2B5EF4-FFF2-40B4-BE49-F238E27FC236}">
                <a16:creationId xmlns:a16="http://schemas.microsoft.com/office/drawing/2014/main" id="{44B330E3-8DE0-B34D-AFD5-98C1C4B0F0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F152CB-D8D4-D146-8981-3FC502662481}"/>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182657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E3D5-E880-6445-A9FB-1CE0EC24568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FD1A23-34AF-1547-BB0A-624D1B902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7DF658-5ED8-614B-B88B-229765BF23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8F5BFC5-DFC5-B845-8D0E-788E576FC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736772-CDBD-C840-B768-7061AEFC76B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857842A-B501-F247-BF9C-C1670C645FE2}"/>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8" name="Footer Placeholder 7">
            <a:extLst>
              <a:ext uri="{FF2B5EF4-FFF2-40B4-BE49-F238E27FC236}">
                <a16:creationId xmlns:a16="http://schemas.microsoft.com/office/drawing/2014/main" id="{87D6D792-040A-804B-8D0C-165BECF0E3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6EB41-3C7C-FC49-A5B7-93AF18AF5D9C}"/>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112350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18D1F-FA77-5E46-8BAD-6642C36B97A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FA2B2A7-BBFE-8540-9D49-C01CC274DF3D}"/>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4" name="Footer Placeholder 3">
            <a:extLst>
              <a:ext uri="{FF2B5EF4-FFF2-40B4-BE49-F238E27FC236}">
                <a16:creationId xmlns:a16="http://schemas.microsoft.com/office/drawing/2014/main" id="{970E71F9-1BEB-C241-B9E6-7955D090FE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5D0AED-F0BE-7344-96AA-D1E195016699}"/>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3913144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57D76-7DFC-6A41-B1B3-432982F0C04F}"/>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3" name="Footer Placeholder 2">
            <a:extLst>
              <a:ext uri="{FF2B5EF4-FFF2-40B4-BE49-F238E27FC236}">
                <a16:creationId xmlns:a16="http://schemas.microsoft.com/office/drawing/2014/main" id="{6DBFD6DB-20C7-F54D-B8F1-9DF0CF275E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9D3673-FB7B-5443-B9B0-748CF741A5EC}"/>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193524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30BC-042B-6944-8375-BC5B8747D7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8942AE0-C6C4-BF4E-9489-9B97053BB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B342696-D4B0-0140-88D5-0AE92CD89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B92F63-B300-E24B-96D6-F46727A44DFD}"/>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6" name="Footer Placeholder 5">
            <a:extLst>
              <a:ext uri="{FF2B5EF4-FFF2-40B4-BE49-F238E27FC236}">
                <a16:creationId xmlns:a16="http://schemas.microsoft.com/office/drawing/2014/main" id="{68D84A48-0AB0-B54F-8030-E17FD55DE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CF589-13E4-CF4D-A5E8-207089326F6A}"/>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3754458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5011-0E29-A049-9266-E04385E8D2C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FCC20CD-E096-F14F-B327-1FE7FB55D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9E2087-EAC5-8D47-8A20-552B8BD60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4F90FA-3385-AB4F-9C31-C6644865B93C}"/>
              </a:ext>
            </a:extLst>
          </p:cNvPr>
          <p:cNvSpPr>
            <a:spLocks noGrp="1"/>
          </p:cNvSpPr>
          <p:nvPr>
            <p:ph type="dt" sz="half" idx="10"/>
          </p:nvPr>
        </p:nvSpPr>
        <p:spPr/>
        <p:txBody>
          <a:bodyPr/>
          <a:lstStyle/>
          <a:p>
            <a:fld id="{1F6DEF88-666E-6049-96C9-83898FB7E4FA}" type="datetimeFigureOut">
              <a:rPr lang="en-US" smtClean="0"/>
              <a:t>9/3/20</a:t>
            </a:fld>
            <a:endParaRPr lang="en-US"/>
          </a:p>
        </p:txBody>
      </p:sp>
      <p:sp>
        <p:nvSpPr>
          <p:cNvPr id="6" name="Footer Placeholder 5">
            <a:extLst>
              <a:ext uri="{FF2B5EF4-FFF2-40B4-BE49-F238E27FC236}">
                <a16:creationId xmlns:a16="http://schemas.microsoft.com/office/drawing/2014/main" id="{1529CCA1-5FFE-AF4D-9E12-67A4BAB83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B83CFC-91B1-B341-900F-0A1C4D5FD035}"/>
              </a:ext>
            </a:extLst>
          </p:cNvPr>
          <p:cNvSpPr>
            <a:spLocks noGrp="1"/>
          </p:cNvSpPr>
          <p:nvPr>
            <p:ph type="sldNum" sz="quarter" idx="12"/>
          </p:nvPr>
        </p:nvSpPr>
        <p:spPr/>
        <p:txBody>
          <a:bodyPr/>
          <a:lstStyle/>
          <a:p>
            <a:fld id="{4DA1A0DD-2A60-FB4C-96BD-1DEAD57A04CB}" type="slidenum">
              <a:rPr lang="en-US" smtClean="0"/>
              <a:t>‹#›</a:t>
            </a:fld>
            <a:endParaRPr lang="en-US"/>
          </a:p>
        </p:txBody>
      </p:sp>
    </p:spTree>
    <p:extLst>
      <p:ext uri="{BB962C8B-B14F-4D97-AF65-F5344CB8AC3E}">
        <p14:creationId xmlns:p14="http://schemas.microsoft.com/office/powerpoint/2010/main" val="603838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710BCF-D32D-0846-9BA9-93C4D26D2D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E826E1-8B9C-D646-91DD-B7C8C3A739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F1AB98-9BA6-B341-9ECE-B2612F193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DEF88-666E-6049-96C9-83898FB7E4FA}" type="datetimeFigureOut">
              <a:rPr lang="en-US" smtClean="0"/>
              <a:t>9/3/20</a:t>
            </a:fld>
            <a:endParaRPr lang="en-US"/>
          </a:p>
        </p:txBody>
      </p:sp>
      <p:sp>
        <p:nvSpPr>
          <p:cNvPr id="5" name="Footer Placeholder 4">
            <a:extLst>
              <a:ext uri="{FF2B5EF4-FFF2-40B4-BE49-F238E27FC236}">
                <a16:creationId xmlns:a16="http://schemas.microsoft.com/office/drawing/2014/main" id="{569B2CC6-20A0-3249-BC39-C842F0F408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321182-8F3E-1F4E-8950-60EA5D573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1A0DD-2A60-FB4C-96BD-1DEAD57A04CB}" type="slidenum">
              <a:rPr lang="en-US" smtClean="0"/>
              <a:t>‹#›</a:t>
            </a:fld>
            <a:endParaRPr lang="en-US"/>
          </a:p>
        </p:txBody>
      </p:sp>
    </p:spTree>
    <p:extLst>
      <p:ext uri="{BB962C8B-B14F-4D97-AF65-F5344CB8AC3E}">
        <p14:creationId xmlns:p14="http://schemas.microsoft.com/office/powerpoint/2010/main" val="2217239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tai.cs.kuleuven.be/sports/blog/exploring-how-vaep-values-action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theguardian.com/football/2015/sep/11/your-favourite-street-football-games" TargetMode="External"/><Relationship Id="rId5" Type="http://schemas.openxmlformats.org/officeDocument/2006/relationships/hyperlink" Target="https://karun.in/blog/expected-threat.html" TargetMode="External"/><Relationship Id="rId4" Type="http://schemas.openxmlformats.org/officeDocument/2006/relationships/hyperlink" Target="https://www.americansocceranalysis.com/home/2020/5/4/goals-added-deep-dive-methodolog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christiangilson/Mathematical-Modelling-of-Football-Assignment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descr="A person with a football ball&#10;&#10;Description automatically generated">
            <a:extLst>
              <a:ext uri="{FF2B5EF4-FFF2-40B4-BE49-F238E27FC236}">
                <a16:creationId xmlns:a16="http://schemas.microsoft.com/office/drawing/2014/main" id="{040E4F9C-0C16-AA46-82AD-670F421E8E0E}"/>
              </a:ext>
            </a:extLst>
          </p:cNvPr>
          <p:cNvPicPr>
            <a:picLocks noChangeAspect="1"/>
          </p:cNvPicPr>
          <p:nvPr/>
        </p:nvPicPr>
        <p:blipFill>
          <a:blip r:embed="rId2"/>
          <a:stretch>
            <a:fillRect/>
          </a:stretch>
        </p:blipFill>
        <p:spPr>
          <a:xfrm>
            <a:off x="483279" y="2464409"/>
            <a:ext cx="5696015" cy="3598566"/>
          </a:xfrm>
          <a:prstGeom prst="rect">
            <a:avLst/>
          </a:prstGeom>
        </p:spPr>
      </p:pic>
      <p:sp>
        <p:nvSpPr>
          <p:cNvPr id="5" name="TextBox 4">
            <a:extLst>
              <a:ext uri="{FF2B5EF4-FFF2-40B4-BE49-F238E27FC236}">
                <a16:creationId xmlns:a16="http://schemas.microsoft.com/office/drawing/2014/main" id="{58302DB1-0CF8-0A41-9242-C7E15F72A5C7}"/>
              </a:ext>
            </a:extLst>
          </p:cNvPr>
          <p:cNvSpPr txBox="1"/>
          <p:nvPr/>
        </p:nvSpPr>
        <p:spPr>
          <a:xfrm>
            <a:off x="749553" y="815122"/>
            <a:ext cx="5163466" cy="1200329"/>
          </a:xfrm>
          <a:prstGeom prst="rect">
            <a:avLst/>
          </a:prstGeom>
          <a:noFill/>
        </p:spPr>
        <p:txBody>
          <a:bodyPr wrap="square" rtlCol="0">
            <a:spAutoFit/>
          </a:bodyPr>
          <a:lstStyle/>
          <a:p>
            <a:pPr algn="ctr"/>
            <a:r>
              <a:rPr lang="en-US" sz="3600" b="1" dirty="0">
                <a:solidFill>
                  <a:schemeClr val="bg1"/>
                </a:solidFill>
                <a:latin typeface="Alegreya Sans" pitchFamily="2" charset="0"/>
                <a:ea typeface="Open Sans" panose="020B0606030504020204" pitchFamily="34" charset="0"/>
                <a:cs typeface="Open Sans" panose="020B0606030504020204" pitchFamily="34" charset="0"/>
              </a:rPr>
              <a:t>Was Messi the best dribbler at WC2018?</a:t>
            </a:r>
          </a:p>
        </p:txBody>
      </p:sp>
      <p:sp>
        <p:nvSpPr>
          <p:cNvPr id="6" name="TextBox 5">
            <a:extLst>
              <a:ext uri="{FF2B5EF4-FFF2-40B4-BE49-F238E27FC236}">
                <a16:creationId xmlns:a16="http://schemas.microsoft.com/office/drawing/2014/main" id="{23C18418-667B-2F42-8F58-C2BF0381DE3B}"/>
              </a:ext>
            </a:extLst>
          </p:cNvPr>
          <p:cNvSpPr txBox="1"/>
          <p:nvPr/>
        </p:nvSpPr>
        <p:spPr>
          <a:xfrm>
            <a:off x="6554398" y="305068"/>
            <a:ext cx="5378521" cy="6247864"/>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Argentina squeaked through their group after a 1-1 draw with Iceland and a 3-0 thumping to Croatia, before losing to eventual winners France in the Round of 16.</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Whilst Messi and Argentina didn’t have an amazing World Cup, I wondered whether he was still the best out and out,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schoolboy</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style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dribbler</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the tournament.</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There are a handful of fascinating approaches to valuing actions, like dribbling, such as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3"/>
              </a:rPr>
              <a:t>VAEP</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4"/>
              </a:rPr>
              <a:t>g+</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5"/>
              </a:rPr>
              <a:t>xT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that would value the action of a dribble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in units of goals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by the increased likelihood that that action had on a goal being scored at the end of the possession sequence. But for this particular question, I wasn’t too bothered about goals!</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By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schoolboy style dribbler</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I mean the pure ability to beat another player by dribbling past them, like I used to love doing as a 14-year-old kid with a pair of silver Mercurial Vapors playing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Wembley Singles</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The award for best dribbler shouldn’t just go to the biggest ball hog: dribblers should be rewarded more handsomely the better the defender they beat – and they should be penalised if they give the ball away.</a:t>
            </a:r>
          </a:p>
        </p:txBody>
      </p:sp>
    </p:spTree>
    <p:extLst>
      <p:ext uri="{BB962C8B-B14F-4D97-AF65-F5344CB8AC3E}">
        <p14:creationId xmlns:p14="http://schemas.microsoft.com/office/powerpoint/2010/main" val="244411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F2D9740-7CC4-4744-A4D9-0B047773BD45}"/>
              </a:ext>
            </a:extLst>
          </p:cNvPr>
          <p:cNvSpPr txBox="1"/>
          <p:nvPr/>
        </p:nvSpPr>
        <p:spPr>
          <a:xfrm>
            <a:off x="6327493" y="2480006"/>
            <a:ext cx="5681548" cy="4278094"/>
          </a:xfrm>
          <a:prstGeom prst="rect">
            <a:avLst/>
          </a:prstGeom>
          <a:noFill/>
        </p:spPr>
        <p:txBody>
          <a:bodyPr wrap="square" rtlCol="0">
            <a:spAutoFit/>
          </a:bodyPr>
          <a:lstStyle/>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Neymar lost the ball on more occasions to Costa Rica alone – one of the weakest teams in the competition – than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Rebić</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did in the entire tournament.</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Rebić’s successful dribbling past stiffer opposition on his way to the final was highly rewarding, whilst Neymar’s score was heavily penalised for frequently losing the ball to weaker opponents.</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 dig deeper into styles and effectiveness of dribbling, we can take a look at Messi and Rebić’s dribbles with an Elo overlay for the defenders trying to stop them.</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14FF389C-F007-E049-87AE-C450AA20361E}"/>
              </a:ext>
            </a:extLst>
          </p:cNvPr>
          <p:cNvSpPr txBox="1"/>
          <p:nvPr/>
        </p:nvSpPr>
        <p:spPr>
          <a:xfrm>
            <a:off x="231494" y="292608"/>
            <a:ext cx="5163466" cy="461665"/>
          </a:xfrm>
          <a:prstGeom prst="rect">
            <a:avLst/>
          </a:prstGeom>
          <a:noFill/>
        </p:spPr>
        <p:txBody>
          <a:bodyPr wrap="square" rtlCol="0">
            <a:spAutoFit/>
          </a:bodyPr>
          <a:lstStyle/>
          <a:p>
            <a:pPr algn="ctr"/>
            <a:r>
              <a:rPr lang="en-US" sz="2400" b="1" dirty="0">
                <a:solidFill>
                  <a:schemeClr val="bg1"/>
                </a:solidFill>
                <a:latin typeface="Alegreya Sans" pitchFamily="2" charset="0"/>
                <a:ea typeface="Open Sans" panose="020B0606030504020204" pitchFamily="34" charset="0"/>
                <a:cs typeface="Open Sans" panose="020B0606030504020204" pitchFamily="34" charset="0"/>
              </a:rPr>
              <a:t>Dribbler Vs </a:t>
            </a:r>
            <a:r>
              <a:rPr lang="en-US" sz="2400" b="1" dirty="0" err="1">
                <a:solidFill>
                  <a:schemeClr val="bg1"/>
                </a:solidFill>
                <a:latin typeface="Alegreya Sans" pitchFamily="2" charset="0"/>
                <a:ea typeface="Open Sans" panose="020B0606030504020204" pitchFamily="34" charset="0"/>
                <a:cs typeface="Open Sans" panose="020B0606030504020204" pitchFamily="34" charset="0"/>
              </a:rPr>
              <a:t>Defence</a:t>
            </a:r>
            <a:r>
              <a:rPr lang="en-US" sz="2400" b="1" dirty="0">
                <a:solidFill>
                  <a:schemeClr val="bg1"/>
                </a:solidFill>
                <a:latin typeface="Alegreya Sans" pitchFamily="2" charset="0"/>
                <a:ea typeface="Open Sans" panose="020B0606030504020204" pitchFamily="34" charset="0"/>
                <a:cs typeface="Open Sans" panose="020B0606030504020204" pitchFamily="34" charset="0"/>
              </a:rPr>
              <a:t>: Elo Scores</a:t>
            </a:r>
          </a:p>
        </p:txBody>
      </p:sp>
      <p:graphicFrame>
        <p:nvGraphicFramePr>
          <p:cNvPr id="6" name="Table 6">
            <a:extLst>
              <a:ext uri="{FF2B5EF4-FFF2-40B4-BE49-F238E27FC236}">
                <a16:creationId xmlns:a16="http://schemas.microsoft.com/office/drawing/2014/main" id="{8B63A616-111D-DF4C-A526-AEEB89825727}"/>
              </a:ext>
            </a:extLst>
          </p:cNvPr>
          <p:cNvGraphicFramePr>
            <a:graphicFrameLocks noGrp="1"/>
          </p:cNvGraphicFramePr>
          <p:nvPr>
            <p:extLst>
              <p:ext uri="{D42A27DB-BD31-4B8C-83A1-F6EECF244321}">
                <p14:modId xmlns:p14="http://schemas.microsoft.com/office/powerpoint/2010/main" val="1286258800"/>
              </p:ext>
            </p:extLst>
          </p:nvPr>
        </p:nvGraphicFramePr>
        <p:xfrm>
          <a:off x="6327493" y="893491"/>
          <a:ext cx="5605269" cy="2047240"/>
        </p:xfrm>
        <a:graphic>
          <a:graphicData uri="http://schemas.openxmlformats.org/drawingml/2006/table">
            <a:tbl>
              <a:tblPr firstRow="1" bandRow="1">
                <a:tableStyleId>{E8034E78-7F5D-4C2E-B375-FC64B27BC917}</a:tableStyleId>
              </a:tblPr>
              <a:tblGrid>
                <a:gridCol w="794279">
                  <a:extLst>
                    <a:ext uri="{9D8B030D-6E8A-4147-A177-3AD203B41FA5}">
                      <a16:colId xmlns:a16="http://schemas.microsoft.com/office/drawing/2014/main" val="3259441987"/>
                    </a:ext>
                  </a:extLst>
                </a:gridCol>
                <a:gridCol w="1320580">
                  <a:extLst>
                    <a:ext uri="{9D8B030D-6E8A-4147-A177-3AD203B41FA5}">
                      <a16:colId xmlns:a16="http://schemas.microsoft.com/office/drawing/2014/main" val="3155311921"/>
                    </a:ext>
                  </a:extLst>
                </a:gridCol>
                <a:gridCol w="1661612">
                  <a:extLst>
                    <a:ext uri="{9D8B030D-6E8A-4147-A177-3AD203B41FA5}">
                      <a16:colId xmlns:a16="http://schemas.microsoft.com/office/drawing/2014/main" val="3053274086"/>
                    </a:ext>
                  </a:extLst>
                </a:gridCol>
                <a:gridCol w="1828798">
                  <a:extLst>
                    <a:ext uri="{9D8B030D-6E8A-4147-A177-3AD203B41FA5}">
                      <a16:colId xmlns:a16="http://schemas.microsoft.com/office/drawing/2014/main" val="3110591021"/>
                    </a:ext>
                  </a:extLst>
                </a:gridCol>
              </a:tblGrid>
              <a:tr h="370840">
                <a:tc>
                  <a:txBody>
                    <a:bodyPr/>
                    <a:lstStyle/>
                    <a:p>
                      <a:pPr algn="ctr"/>
                      <a:r>
                        <a:rPr lang="en-US" sz="1600" dirty="0">
                          <a:latin typeface="Alegreya Sans" pitchFamily="2" charset="0"/>
                        </a:rPr>
                        <a:t>Rank</a:t>
                      </a:r>
                    </a:p>
                  </a:txBody>
                  <a:tcPr anchor="ctr">
                    <a:solidFill>
                      <a:srgbClr val="08101A"/>
                    </a:solidFill>
                  </a:tcPr>
                </a:tc>
                <a:tc>
                  <a:txBody>
                    <a:bodyPr/>
                    <a:lstStyle/>
                    <a:p>
                      <a:pPr algn="ctr"/>
                      <a:r>
                        <a:rPr lang="en-US" sz="1600" dirty="0">
                          <a:latin typeface="Alegreya Sans" pitchFamily="2" charset="0"/>
                        </a:rPr>
                        <a:t>Player</a:t>
                      </a:r>
                    </a:p>
                  </a:txBody>
                  <a:tcPr anchor="ctr">
                    <a:solidFill>
                      <a:srgbClr val="08101A"/>
                    </a:solidFill>
                  </a:tcPr>
                </a:tc>
                <a:tc>
                  <a:txBody>
                    <a:bodyPr/>
                    <a:lstStyle/>
                    <a:p>
                      <a:pPr algn="ctr"/>
                      <a:r>
                        <a:rPr lang="en-US" sz="1600" dirty="0">
                          <a:latin typeface="Alegreya Sans" pitchFamily="2" charset="0"/>
                        </a:rPr>
                        <a:t>Elo Score Dribbler</a:t>
                      </a:r>
                    </a:p>
                  </a:txBody>
                  <a:tcPr anchor="ctr">
                    <a:solidFill>
                      <a:srgbClr val="08101A"/>
                    </a:solidFill>
                  </a:tcPr>
                </a:tc>
                <a:tc>
                  <a:txBody>
                    <a:bodyPr/>
                    <a:lstStyle/>
                    <a:p>
                      <a:pPr algn="ctr"/>
                      <a:r>
                        <a:rPr lang="en-US" sz="1600" dirty="0">
                          <a:latin typeface="Alegreya Sans" pitchFamily="2" charset="0"/>
                        </a:rPr>
                        <a:t>Elo Score </a:t>
                      </a:r>
                      <a:r>
                        <a:rPr lang="en-US" sz="1600" dirty="0" err="1">
                          <a:latin typeface="Alegreya Sans" pitchFamily="2" charset="0"/>
                        </a:rPr>
                        <a:t>Defence</a:t>
                      </a:r>
                      <a:endParaRPr lang="en-US" sz="1600" dirty="0">
                        <a:latin typeface="Alegreya Sans" pitchFamily="2" charset="0"/>
                      </a:endParaRPr>
                    </a:p>
                  </a:txBody>
                  <a:tcPr anchor="ctr">
                    <a:solidFill>
                      <a:srgbClr val="08101A"/>
                    </a:solidFill>
                  </a:tcPr>
                </a:tc>
                <a:extLst>
                  <a:ext uri="{0D108BD9-81ED-4DB2-BD59-A6C34878D82A}">
                    <a16:rowId xmlns:a16="http://schemas.microsoft.com/office/drawing/2014/main" val="879096005"/>
                  </a:ext>
                </a:extLst>
              </a:tr>
              <a:tr h="334800">
                <a:tc>
                  <a:txBody>
                    <a:bodyPr/>
                    <a:lstStyle/>
                    <a:p>
                      <a:pPr algn="ctr"/>
                      <a:r>
                        <a:rPr lang="en-US" sz="1600" dirty="0">
                          <a:solidFill>
                            <a:srgbClr val="3A3838"/>
                          </a:solidFill>
                          <a:latin typeface="Alegreya Sans" pitchFamily="2" charset="0"/>
                        </a:rPr>
                        <a:t>1</a:t>
                      </a:r>
                    </a:p>
                  </a:txBody>
                  <a:tcPr/>
                </a:tc>
                <a:tc>
                  <a:txBody>
                    <a:bodyPr/>
                    <a:lstStyle/>
                    <a:p>
                      <a:pPr algn="ctr"/>
                      <a:r>
                        <a:rPr lang="en-US" sz="1600" dirty="0">
                          <a:solidFill>
                            <a:srgbClr val="3A3838"/>
                          </a:solidFill>
                          <a:latin typeface="Alegreya Sans" pitchFamily="2" charset="0"/>
                        </a:rPr>
                        <a:t>Ante </a:t>
                      </a:r>
                      <a:r>
                        <a:rPr lang="en-US" sz="1600" dirty="0" err="1">
                          <a:solidFill>
                            <a:srgbClr val="3A3838"/>
                          </a:solidFill>
                          <a:latin typeface="Alegreya Sans" pitchFamily="2" charset="0"/>
                        </a:rPr>
                        <a:t>Rebić</a:t>
                      </a:r>
                      <a:endParaRPr lang="en-US" sz="1600" dirty="0">
                        <a:solidFill>
                          <a:srgbClr val="3A3838"/>
                        </a:solidFill>
                        <a:latin typeface="Alegreya Sans" pitchFamily="2" charset="0"/>
                      </a:endParaRPr>
                    </a:p>
                  </a:txBody>
                  <a:tcPr/>
                </a:tc>
                <a:tc>
                  <a:txBody>
                    <a:bodyPr/>
                    <a:lstStyle/>
                    <a:p>
                      <a:pPr algn="ctr"/>
                      <a:r>
                        <a:rPr lang="en-US" sz="1600" dirty="0">
                          <a:solidFill>
                            <a:srgbClr val="3A3838"/>
                          </a:solidFill>
                          <a:latin typeface="Alegreya Sans" pitchFamily="2" charset="0"/>
                        </a:rPr>
                        <a:t>215.3</a:t>
                      </a:r>
                    </a:p>
                  </a:txBody>
                  <a:tcPr/>
                </a:tc>
                <a:tc>
                  <a:txBody>
                    <a:bodyPr/>
                    <a:lstStyle/>
                    <a:p>
                      <a:pPr algn="ctr"/>
                      <a:r>
                        <a:rPr lang="en-US" sz="1600" dirty="0">
                          <a:solidFill>
                            <a:srgbClr val="3A3838"/>
                          </a:solidFill>
                          <a:latin typeface="Alegreya Sans" pitchFamily="2" charset="0"/>
                        </a:rPr>
                        <a:t>56.0</a:t>
                      </a:r>
                    </a:p>
                  </a:txBody>
                  <a:tcPr/>
                </a:tc>
                <a:extLst>
                  <a:ext uri="{0D108BD9-81ED-4DB2-BD59-A6C34878D82A}">
                    <a16:rowId xmlns:a16="http://schemas.microsoft.com/office/drawing/2014/main" val="1491040935"/>
                  </a:ext>
                </a:extLst>
              </a:tr>
              <a:tr h="334800">
                <a:tc>
                  <a:txBody>
                    <a:bodyPr/>
                    <a:lstStyle/>
                    <a:p>
                      <a:pPr algn="ctr"/>
                      <a:r>
                        <a:rPr lang="en-US" sz="1600" dirty="0">
                          <a:solidFill>
                            <a:srgbClr val="3A3838"/>
                          </a:solidFill>
                          <a:latin typeface="Alegreya Sans" pitchFamily="2" charset="0"/>
                        </a:rPr>
                        <a:t>2</a:t>
                      </a:r>
                    </a:p>
                  </a:txBody>
                  <a:tcPr/>
                </a:tc>
                <a:tc>
                  <a:txBody>
                    <a:bodyPr/>
                    <a:lstStyle/>
                    <a:p>
                      <a:pPr algn="ctr"/>
                      <a:r>
                        <a:rPr lang="en-US" sz="1600" dirty="0">
                          <a:solidFill>
                            <a:srgbClr val="3A3838"/>
                          </a:solidFill>
                          <a:latin typeface="Alegreya Sans" pitchFamily="2" charset="0"/>
                        </a:rPr>
                        <a:t>Neymar</a:t>
                      </a:r>
                    </a:p>
                  </a:txBody>
                  <a:tcPr/>
                </a:tc>
                <a:tc>
                  <a:txBody>
                    <a:bodyPr/>
                    <a:lstStyle/>
                    <a:p>
                      <a:pPr algn="ctr"/>
                      <a:r>
                        <a:rPr lang="en-US" sz="1600" dirty="0">
                          <a:solidFill>
                            <a:srgbClr val="3A3838"/>
                          </a:solidFill>
                          <a:latin typeface="Alegreya Sans" pitchFamily="2" charset="0"/>
                        </a:rPr>
                        <a:t>210.5</a:t>
                      </a:r>
                    </a:p>
                  </a:txBody>
                  <a:tcPr/>
                </a:tc>
                <a:tc>
                  <a:txBody>
                    <a:bodyPr/>
                    <a:lstStyle/>
                    <a:p>
                      <a:pPr algn="ctr"/>
                      <a:r>
                        <a:rPr lang="en-US" sz="1600" dirty="0">
                          <a:solidFill>
                            <a:srgbClr val="3A3838"/>
                          </a:solidFill>
                          <a:latin typeface="Alegreya Sans" pitchFamily="2" charset="0"/>
                        </a:rPr>
                        <a:t>99.5</a:t>
                      </a:r>
                    </a:p>
                  </a:txBody>
                  <a:tcPr/>
                </a:tc>
                <a:extLst>
                  <a:ext uri="{0D108BD9-81ED-4DB2-BD59-A6C34878D82A}">
                    <a16:rowId xmlns:a16="http://schemas.microsoft.com/office/drawing/2014/main" val="2384125615"/>
                  </a:ext>
                </a:extLst>
              </a:tr>
              <a:tr h="334800">
                <a:tc>
                  <a:txBody>
                    <a:bodyPr/>
                    <a:lstStyle/>
                    <a:p>
                      <a:pPr algn="ctr"/>
                      <a:r>
                        <a:rPr lang="en-US" sz="1600" dirty="0">
                          <a:solidFill>
                            <a:srgbClr val="3A3838"/>
                          </a:solidFill>
                          <a:latin typeface="Alegreya Sans" pitchFamily="2" charset="0"/>
                        </a:rPr>
                        <a:t>3</a:t>
                      </a:r>
                    </a:p>
                  </a:txBody>
                  <a:tcPr/>
                </a:tc>
                <a:tc>
                  <a:txBody>
                    <a:bodyPr/>
                    <a:lstStyle/>
                    <a:p>
                      <a:pPr algn="ctr"/>
                      <a:r>
                        <a:rPr lang="en-US" sz="1600" dirty="0" err="1">
                          <a:solidFill>
                            <a:srgbClr val="3A3838"/>
                          </a:solidFill>
                          <a:latin typeface="Alegreya Sans" pitchFamily="2" charset="0"/>
                        </a:rPr>
                        <a:t>Isco</a:t>
                      </a:r>
                      <a:endParaRPr lang="en-US" sz="1600" dirty="0">
                        <a:solidFill>
                          <a:srgbClr val="3A3838"/>
                        </a:solidFill>
                        <a:latin typeface="Alegreya Sans" pitchFamily="2" charset="0"/>
                      </a:endParaRPr>
                    </a:p>
                  </a:txBody>
                  <a:tcPr/>
                </a:tc>
                <a:tc>
                  <a:txBody>
                    <a:bodyPr/>
                    <a:lstStyle/>
                    <a:p>
                      <a:pPr algn="ctr"/>
                      <a:r>
                        <a:rPr lang="en-US" sz="1600" dirty="0">
                          <a:solidFill>
                            <a:srgbClr val="3A3838"/>
                          </a:solidFill>
                          <a:latin typeface="Alegreya Sans" pitchFamily="2" charset="0"/>
                        </a:rPr>
                        <a:t>201.6</a:t>
                      </a:r>
                    </a:p>
                  </a:txBody>
                  <a:tcPr/>
                </a:tc>
                <a:tc>
                  <a:txBody>
                    <a:bodyPr/>
                    <a:lstStyle/>
                    <a:p>
                      <a:pPr algn="ctr"/>
                      <a:r>
                        <a:rPr lang="en-US" sz="1600" dirty="0">
                          <a:solidFill>
                            <a:srgbClr val="3A3838"/>
                          </a:solidFill>
                          <a:latin typeface="Alegreya Sans" pitchFamily="2" charset="0"/>
                        </a:rPr>
                        <a:t>112.1</a:t>
                      </a:r>
                    </a:p>
                  </a:txBody>
                  <a:tcPr/>
                </a:tc>
                <a:extLst>
                  <a:ext uri="{0D108BD9-81ED-4DB2-BD59-A6C34878D82A}">
                    <a16:rowId xmlns:a16="http://schemas.microsoft.com/office/drawing/2014/main" val="2503562628"/>
                  </a:ext>
                </a:extLst>
              </a:tr>
              <a:tr h="334800">
                <a:tc>
                  <a:txBody>
                    <a:bodyPr/>
                    <a:lstStyle/>
                    <a:p>
                      <a:pPr algn="ctr"/>
                      <a:r>
                        <a:rPr lang="en-US" sz="1600" dirty="0">
                          <a:solidFill>
                            <a:srgbClr val="3A3838"/>
                          </a:solidFill>
                          <a:latin typeface="Alegreya Sans" pitchFamily="2" charset="0"/>
                        </a:rPr>
                        <a:t>4</a:t>
                      </a:r>
                    </a:p>
                  </a:txBody>
                  <a:tcPr/>
                </a:tc>
                <a:tc>
                  <a:txBody>
                    <a:bodyPr/>
                    <a:lstStyle/>
                    <a:p>
                      <a:pPr algn="ctr"/>
                      <a:r>
                        <a:rPr lang="en-US" sz="1600" dirty="0">
                          <a:solidFill>
                            <a:srgbClr val="3A3838"/>
                          </a:solidFill>
                          <a:latin typeface="Alegreya Sans" pitchFamily="2" charset="0"/>
                        </a:rPr>
                        <a:t>Luka Modrić</a:t>
                      </a:r>
                    </a:p>
                  </a:txBody>
                  <a:tcPr/>
                </a:tc>
                <a:tc>
                  <a:txBody>
                    <a:bodyPr/>
                    <a:lstStyle/>
                    <a:p>
                      <a:pPr algn="ctr"/>
                      <a:r>
                        <a:rPr lang="en-US" sz="1600" dirty="0">
                          <a:solidFill>
                            <a:srgbClr val="3A3838"/>
                          </a:solidFill>
                          <a:latin typeface="Alegreya Sans" pitchFamily="2" charset="0"/>
                        </a:rPr>
                        <a:t>200.0</a:t>
                      </a:r>
                    </a:p>
                  </a:txBody>
                  <a:tcPr/>
                </a:tc>
                <a:tc>
                  <a:txBody>
                    <a:bodyPr/>
                    <a:lstStyle/>
                    <a:p>
                      <a:pPr algn="ctr"/>
                      <a:r>
                        <a:rPr lang="en-US" sz="1600" dirty="0">
                          <a:solidFill>
                            <a:srgbClr val="3A3838"/>
                          </a:solidFill>
                          <a:latin typeface="Alegreya Sans" pitchFamily="2" charset="0"/>
                        </a:rPr>
                        <a:t>82.6</a:t>
                      </a:r>
                    </a:p>
                  </a:txBody>
                  <a:tcPr/>
                </a:tc>
                <a:extLst>
                  <a:ext uri="{0D108BD9-81ED-4DB2-BD59-A6C34878D82A}">
                    <a16:rowId xmlns:a16="http://schemas.microsoft.com/office/drawing/2014/main" val="3324331931"/>
                  </a:ext>
                </a:extLst>
              </a:tr>
              <a:tr h="334800">
                <a:tc>
                  <a:txBody>
                    <a:bodyPr/>
                    <a:lstStyle/>
                    <a:p>
                      <a:pPr algn="ctr"/>
                      <a:r>
                        <a:rPr lang="en-US" sz="1600" dirty="0">
                          <a:solidFill>
                            <a:srgbClr val="3A3838"/>
                          </a:solidFill>
                          <a:latin typeface="Alegreya Sans" pitchFamily="2" charset="0"/>
                        </a:rPr>
                        <a:t>5</a:t>
                      </a:r>
                    </a:p>
                  </a:txBody>
                  <a:tcPr/>
                </a:tc>
                <a:tc>
                  <a:txBody>
                    <a:bodyPr/>
                    <a:lstStyle/>
                    <a:p>
                      <a:pPr algn="ctr"/>
                      <a:r>
                        <a:rPr lang="en-US" sz="1600" dirty="0">
                          <a:solidFill>
                            <a:srgbClr val="3A3838"/>
                          </a:solidFill>
                          <a:latin typeface="Alegreya Sans" pitchFamily="2" charset="0"/>
                        </a:rPr>
                        <a:t>Lionel Messi</a:t>
                      </a:r>
                    </a:p>
                  </a:txBody>
                  <a:tcPr/>
                </a:tc>
                <a:tc>
                  <a:txBody>
                    <a:bodyPr/>
                    <a:lstStyle/>
                    <a:p>
                      <a:pPr algn="ctr"/>
                      <a:r>
                        <a:rPr lang="en-US" sz="1600" dirty="0">
                          <a:solidFill>
                            <a:srgbClr val="3A3838"/>
                          </a:solidFill>
                          <a:latin typeface="Alegreya Sans" pitchFamily="2" charset="0"/>
                        </a:rPr>
                        <a:t>199.7</a:t>
                      </a:r>
                    </a:p>
                  </a:txBody>
                  <a:tcPr/>
                </a:tc>
                <a:tc>
                  <a:txBody>
                    <a:bodyPr/>
                    <a:lstStyle/>
                    <a:p>
                      <a:pPr algn="ctr"/>
                      <a:r>
                        <a:rPr lang="en-US" sz="1600" dirty="0">
                          <a:solidFill>
                            <a:srgbClr val="3A3838"/>
                          </a:solidFill>
                          <a:latin typeface="Alegreya Sans" pitchFamily="2" charset="0"/>
                        </a:rPr>
                        <a:t>88.9</a:t>
                      </a:r>
                    </a:p>
                  </a:txBody>
                  <a:tcPr/>
                </a:tc>
                <a:extLst>
                  <a:ext uri="{0D108BD9-81ED-4DB2-BD59-A6C34878D82A}">
                    <a16:rowId xmlns:a16="http://schemas.microsoft.com/office/drawing/2014/main" val="2208845883"/>
                  </a:ext>
                </a:extLst>
              </a:tr>
            </a:tbl>
          </a:graphicData>
        </a:graphic>
      </p:graphicFrame>
      <p:sp>
        <p:nvSpPr>
          <p:cNvPr id="8" name="TextBox 7">
            <a:extLst>
              <a:ext uri="{FF2B5EF4-FFF2-40B4-BE49-F238E27FC236}">
                <a16:creationId xmlns:a16="http://schemas.microsoft.com/office/drawing/2014/main" id="{62067719-1244-5A4A-A268-178DB55099E3}"/>
              </a:ext>
            </a:extLst>
          </p:cNvPr>
          <p:cNvSpPr txBox="1"/>
          <p:nvPr/>
        </p:nvSpPr>
        <p:spPr>
          <a:xfrm>
            <a:off x="6327493" y="518154"/>
            <a:ext cx="5163466" cy="369332"/>
          </a:xfrm>
          <a:prstGeom prst="rect">
            <a:avLst/>
          </a:prstGeom>
          <a:noFill/>
        </p:spPr>
        <p:txBody>
          <a:bodyPr wrap="square" rtlCol="0">
            <a:spAutoFit/>
          </a:bodyPr>
          <a:lstStyle/>
          <a:p>
            <a:r>
              <a:rPr lang="en-US" b="1" dirty="0">
                <a:solidFill>
                  <a:schemeClr val="bg1"/>
                </a:solidFill>
                <a:latin typeface="Alegreya Sans" pitchFamily="2" charset="0"/>
                <a:ea typeface="Open Sans" panose="020B0606030504020204" pitchFamily="34" charset="0"/>
                <a:cs typeface="Open Sans" panose="020B0606030504020204" pitchFamily="34" charset="0"/>
              </a:rPr>
              <a:t>The top 5 dribblers…</a:t>
            </a:r>
          </a:p>
        </p:txBody>
      </p:sp>
      <p:sp>
        <p:nvSpPr>
          <p:cNvPr id="10" name="TextBox 9">
            <a:extLst>
              <a:ext uri="{FF2B5EF4-FFF2-40B4-BE49-F238E27FC236}">
                <a16:creationId xmlns:a16="http://schemas.microsoft.com/office/drawing/2014/main" id="{C0528E9C-881A-F642-A521-CB84AA0EB75F}"/>
              </a:ext>
            </a:extLst>
          </p:cNvPr>
          <p:cNvSpPr txBox="1"/>
          <p:nvPr/>
        </p:nvSpPr>
        <p:spPr>
          <a:xfrm>
            <a:off x="182959" y="951001"/>
            <a:ext cx="5989319" cy="5509200"/>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To rank dribblers (and the ability to defend the dribble), I’ve implemented a </a:t>
            </a: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modified mean Elo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rating system using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Statsbomb</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event data.</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Usually, the two sides of an Elo competition are trying to achieve the same objective: to win a game. In this instance, there are two objectives:</a:t>
            </a:r>
          </a:p>
          <a:p>
            <a:pPr marL="342900" indent="-342900">
              <a:buAutoNum type="arabicParen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dribbler objective is to beat his man;</a:t>
            </a:r>
          </a:p>
          <a:p>
            <a:pPr marL="342900" indent="-342900">
              <a:buAutoNum type="arabicParenR"/>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defensive objective is to stop them.</a:t>
            </a: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Thus, we want to reward dribblers with points and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penalise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defenders if the first objective is achieved, and vice versa if the second is achieved, hence two scores.</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Out of 503 players that attempted at least one dribble, Messi ranks fifth.</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surprise winner is Croatia’s Ante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Rebić</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Neymar comes a close second, </a:t>
            </a:r>
            <a:r>
              <a:rPr lang="en-US" sz="1600">
                <a:solidFill>
                  <a:schemeClr val="bg1"/>
                </a:solidFill>
                <a:latin typeface="Open Sans" panose="020B0606030504020204" pitchFamily="34" charset="0"/>
                <a:ea typeface="Open Sans" panose="020B0606030504020204" pitchFamily="34" charset="0"/>
                <a:cs typeface="Open Sans" panose="020B0606030504020204" pitchFamily="34" charset="0"/>
              </a:rPr>
              <a:t>attempting significantly more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dribbles with 39 compared to Rebić’s 16. This result showcases a useful property of Elo scoring: star players who see more of the ball don’t necessarily come out on top (like may happen with additive action value methods).</a:t>
            </a:r>
          </a:p>
        </p:txBody>
      </p:sp>
      <p:sp>
        <p:nvSpPr>
          <p:cNvPr id="12" name="TextBox 11">
            <a:extLst>
              <a:ext uri="{FF2B5EF4-FFF2-40B4-BE49-F238E27FC236}">
                <a16:creationId xmlns:a16="http://schemas.microsoft.com/office/drawing/2014/main" id="{B2CA03EA-CE30-5243-A0AF-1A43F0F09B0E}"/>
              </a:ext>
            </a:extLst>
          </p:cNvPr>
          <p:cNvSpPr txBox="1"/>
          <p:nvPr/>
        </p:nvSpPr>
        <p:spPr>
          <a:xfrm>
            <a:off x="9277877" y="613489"/>
            <a:ext cx="5163466" cy="276999"/>
          </a:xfrm>
          <a:prstGeom prst="rect">
            <a:avLst/>
          </a:prstGeom>
          <a:noFill/>
        </p:spPr>
        <p:txBody>
          <a:bodyPr wrap="square" rtlCol="0">
            <a:spAutoFit/>
          </a:bodyPr>
          <a:lstStyle/>
          <a:p>
            <a:r>
              <a:rPr lang="en-US" sz="1200" dirty="0">
                <a:solidFill>
                  <a:schemeClr val="bg1"/>
                </a:solidFill>
                <a:latin typeface="Alegreya Sans" pitchFamily="2" charset="0"/>
                <a:ea typeface="Open Sans" panose="020B0606030504020204" pitchFamily="34" charset="0"/>
                <a:cs typeface="Open Sans" panose="020B0606030504020204" pitchFamily="34" charset="0"/>
              </a:rPr>
              <a:t>(All Elo scores were </a:t>
            </a:r>
            <a:r>
              <a:rPr lang="en-US" sz="1200" dirty="0" err="1">
                <a:solidFill>
                  <a:schemeClr val="bg1"/>
                </a:solidFill>
                <a:latin typeface="Alegreya Sans" pitchFamily="2" charset="0"/>
                <a:ea typeface="Open Sans" panose="020B0606030504020204" pitchFamily="34" charset="0"/>
                <a:cs typeface="Open Sans" panose="020B0606030504020204" pitchFamily="34" charset="0"/>
              </a:rPr>
              <a:t>initialised</a:t>
            </a:r>
            <a:r>
              <a:rPr lang="en-US" sz="1200" dirty="0">
                <a:solidFill>
                  <a:schemeClr val="bg1"/>
                </a:solidFill>
                <a:latin typeface="Alegreya Sans" pitchFamily="2" charset="0"/>
                <a:ea typeface="Open Sans" panose="020B0606030504020204" pitchFamily="34" charset="0"/>
                <a:cs typeface="Open Sans" panose="020B0606030504020204" pitchFamily="34" charset="0"/>
              </a:rPr>
              <a:t> at 100 points)</a:t>
            </a:r>
          </a:p>
        </p:txBody>
      </p:sp>
    </p:spTree>
    <p:extLst>
      <p:ext uri="{BB962C8B-B14F-4D97-AF65-F5344CB8AC3E}">
        <p14:creationId xmlns:p14="http://schemas.microsoft.com/office/powerpoint/2010/main" val="35418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descr="A picture containing green, table, sign, sitting&#10;&#10;Description automatically generated">
            <a:extLst>
              <a:ext uri="{FF2B5EF4-FFF2-40B4-BE49-F238E27FC236}">
                <a16:creationId xmlns:a16="http://schemas.microsoft.com/office/drawing/2014/main" id="{6E5FB643-ADB0-B145-8EDE-2DE0AAFDECE9}"/>
              </a:ext>
            </a:extLst>
          </p:cNvPr>
          <p:cNvPicPr>
            <a:picLocks noChangeAspect="1"/>
          </p:cNvPicPr>
          <p:nvPr/>
        </p:nvPicPr>
        <p:blipFill>
          <a:blip r:embed="rId2"/>
          <a:stretch>
            <a:fillRect/>
          </a:stretch>
        </p:blipFill>
        <p:spPr>
          <a:xfrm>
            <a:off x="6250452" y="1545220"/>
            <a:ext cx="5778799" cy="4273953"/>
          </a:xfrm>
          <a:prstGeom prst="rect">
            <a:avLst/>
          </a:prstGeom>
        </p:spPr>
      </p:pic>
      <p:pic>
        <p:nvPicPr>
          <p:cNvPr id="9" name="Picture 8" descr="A close up of a sign&#10;&#10;Description automatically generated">
            <a:extLst>
              <a:ext uri="{FF2B5EF4-FFF2-40B4-BE49-F238E27FC236}">
                <a16:creationId xmlns:a16="http://schemas.microsoft.com/office/drawing/2014/main" id="{CC6C68D6-8E83-7449-90EA-F57702669AA6}"/>
              </a:ext>
            </a:extLst>
          </p:cNvPr>
          <p:cNvPicPr>
            <a:picLocks noChangeAspect="1"/>
          </p:cNvPicPr>
          <p:nvPr/>
        </p:nvPicPr>
        <p:blipFill>
          <a:blip r:embed="rId3"/>
          <a:stretch>
            <a:fillRect/>
          </a:stretch>
        </p:blipFill>
        <p:spPr>
          <a:xfrm>
            <a:off x="151014" y="1536539"/>
            <a:ext cx="5790536" cy="4282634"/>
          </a:xfrm>
          <a:prstGeom prst="rect">
            <a:avLst/>
          </a:prstGeom>
        </p:spPr>
      </p:pic>
      <p:pic>
        <p:nvPicPr>
          <p:cNvPr id="16" name="Picture 15" descr="A picture containing person, player, ball, grass&#10;&#10;Description automatically generated">
            <a:extLst>
              <a:ext uri="{FF2B5EF4-FFF2-40B4-BE49-F238E27FC236}">
                <a16:creationId xmlns:a16="http://schemas.microsoft.com/office/drawing/2014/main" id="{7F54316D-33C2-0443-9549-61B920F80A0F}"/>
              </a:ext>
            </a:extLst>
          </p:cNvPr>
          <p:cNvPicPr>
            <a:picLocks noChangeAspect="1"/>
          </p:cNvPicPr>
          <p:nvPr/>
        </p:nvPicPr>
        <p:blipFill>
          <a:blip r:embed="rId4"/>
          <a:stretch>
            <a:fillRect/>
          </a:stretch>
        </p:blipFill>
        <p:spPr>
          <a:xfrm>
            <a:off x="-650106" y="3682196"/>
            <a:ext cx="2649851" cy="4273953"/>
          </a:xfrm>
          <a:prstGeom prst="rect">
            <a:avLst/>
          </a:prstGeom>
        </p:spPr>
      </p:pic>
      <p:pic>
        <p:nvPicPr>
          <p:cNvPr id="18" name="Picture 17" descr="A picture containing person, person, holding, game&#10;&#10;Description automatically generated">
            <a:extLst>
              <a:ext uri="{FF2B5EF4-FFF2-40B4-BE49-F238E27FC236}">
                <a16:creationId xmlns:a16="http://schemas.microsoft.com/office/drawing/2014/main" id="{E71D34AE-F9B0-174B-824A-782BBDF21D14}"/>
              </a:ext>
            </a:extLst>
          </p:cNvPr>
          <p:cNvPicPr>
            <a:picLocks noChangeAspect="1"/>
          </p:cNvPicPr>
          <p:nvPr/>
        </p:nvPicPr>
        <p:blipFill>
          <a:blip r:embed="rId5"/>
          <a:stretch>
            <a:fillRect/>
          </a:stretch>
        </p:blipFill>
        <p:spPr>
          <a:xfrm>
            <a:off x="6483669" y="4014216"/>
            <a:ext cx="1740079" cy="2925251"/>
          </a:xfrm>
          <a:prstGeom prst="rect">
            <a:avLst/>
          </a:prstGeom>
        </p:spPr>
      </p:pic>
      <p:sp>
        <p:nvSpPr>
          <p:cNvPr id="19" name="TextBox 18">
            <a:extLst>
              <a:ext uri="{FF2B5EF4-FFF2-40B4-BE49-F238E27FC236}">
                <a16:creationId xmlns:a16="http://schemas.microsoft.com/office/drawing/2014/main" id="{479C0FCC-843D-E04A-82D0-25DD6180DCE6}"/>
              </a:ext>
            </a:extLst>
          </p:cNvPr>
          <p:cNvSpPr txBox="1"/>
          <p:nvPr/>
        </p:nvSpPr>
        <p:spPr>
          <a:xfrm>
            <a:off x="162749" y="825627"/>
            <a:ext cx="5150863" cy="461665"/>
          </a:xfrm>
          <a:prstGeom prst="rect">
            <a:avLst/>
          </a:prstGeom>
          <a:solidFill>
            <a:srgbClr val="3A3838"/>
          </a:solidFill>
        </p:spPr>
        <p:txBody>
          <a:bodyPr wrap="square" rtlCol="0">
            <a:spAutoFit/>
          </a:bodyPr>
          <a:lstStyle/>
          <a:p>
            <a:r>
              <a:rPr lang="en-US" sz="2400" b="1" dirty="0">
                <a:solidFill>
                  <a:schemeClr val="bg1"/>
                </a:solidFill>
                <a:latin typeface="Alegreya Sans" pitchFamily="2" charset="0"/>
                <a:ea typeface="Open Sans" panose="020B0606030504020204" pitchFamily="34" charset="0"/>
                <a:cs typeface="Open Sans" panose="020B0606030504020204" pitchFamily="34" charset="0"/>
              </a:rPr>
              <a:t>All of Rebić’s dribbles for Croatia</a:t>
            </a:r>
          </a:p>
        </p:txBody>
      </p:sp>
      <p:sp>
        <p:nvSpPr>
          <p:cNvPr id="21" name="TextBox 20">
            <a:extLst>
              <a:ext uri="{FF2B5EF4-FFF2-40B4-BE49-F238E27FC236}">
                <a16:creationId xmlns:a16="http://schemas.microsoft.com/office/drawing/2014/main" id="{20AB0FA4-5F8A-4942-BB00-485B448D4A86}"/>
              </a:ext>
            </a:extLst>
          </p:cNvPr>
          <p:cNvSpPr txBox="1"/>
          <p:nvPr/>
        </p:nvSpPr>
        <p:spPr>
          <a:xfrm>
            <a:off x="8822999" y="6009988"/>
            <a:ext cx="3206252" cy="738664"/>
          </a:xfrm>
          <a:prstGeom prst="rect">
            <a:avLst/>
          </a:prstGeom>
          <a:no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https://</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github.com</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a:t>
            </a:r>
            <a:r>
              <a:rPr lang="en-US" sz="1400" dirty="0" err="1">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christiangilson</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hlinkClick r:id="rId6"/>
              </a:rPr>
              <a:t>/Mathematical-Modelling-of-Football-Assignments</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48DD5B39-C0D0-D94A-A060-0940ECA98BCB}"/>
              </a:ext>
            </a:extLst>
          </p:cNvPr>
          <p:cNvSpPr txBox="1"/>
          <p:nvPr/>
        </p:nvSpPr>
        <p:spPr>
          <a:xfrm>
            <a:off x="6248358" y="878250"/>
            <a:ext cx="5653042" cy="461665"/>
          </a:xfrm>
          <a:prstGeom prst="rect">
            <a:avLst/>
          </a:prstGeom>
          <a:solidFill>
            <a:srgbClr val="3A3838"/>
          </a:solidFill>
        </p:spPr>
        <p:txBody>
          <a:bodyPr wrap="square" rtlCol="0">
            <a:spAutoFit/>
          </a:bodyPr>
          <a:lstStyle/>
          <a:p>
            <a:r>
              <a:rPr lang="en-US" sz="2400" b="1" dirty="0">
                <a:solidFill>
                  <a:schemeClr val="bg1"/>
                </a:solidFill>
                <a:latin typeface="Alegreya Sans" pitchFamily="2" charset="0"/>
                <a:ea typeface="Open Sans" panose="020B0606030504020204" pitchFamily="34" charset="0"/>
                <a:cs typeface="Open Sans" panose="020B0606030504020204" pitchFamily="34" charset="0"/>
              </a:rPr>
              <a:t>All of Messi’s dribbles for Argentina</a:t>
            </a:r>
          </a:p>
        </p:txBody>
      </p:sp>
      <p:sp>
        <p:nvSpPr>
          <p:cNvPr id="24" name="Rectangle 23">
            <a:extLst>
              <a:ext uri="{FF2B5EF4-FFF2-40B4-BE49-F238E27FC236}">
                <a16:creationId xmlns:a16="http://schemas.microsoft.com/office/drawing/2014/main" id="{6FD835EC-0DF6-D24E-83E1-358499E9067D}"/>
              </a:ext>
            </a:extLst>
          </p:cNvPr>
          <p:cNvSpPr/>
          <p:nvPr/>
        </p:nvSpPr>
        <p:spPr>
          <a:xfrm>
            <a:off x="151014" y="1426464"/>
            <a:ext cx="4210674" cy="384048"/>
          </a:xfrm>
          <a:prstGeom prst="rect">
            <a:avLst/>
          </a:prstGeom>
          <a:solidFill>
            <a:srgbClr val="3A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74E05B3-0E99-EF42-A6A6-8DAE4280E3C8}"/>
              </a:ext>
            </a:extLst>
          </p:cNvPr>
          <p:cNvSpPr txBox="1"/>
          <p:nvPr/>
        </p:nvSpPr>
        <p:spPr>
          <a:xfrm>
            <a:off x="162749" y="1287292"/>
            <a:ext cx="5150863" cy="523220"/>
          </a:xfrm>
          <a:prstGeom prst="rect">
            <a:avLst/>
          </a:prstGeom>
          <a:solidFill>
            <a:srgbClr val="3A3838"/>
          </a:solid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 Rank #1 (Elo 215.3)</a:t>
            </a: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14 successful dribbles out of 16</a:t>
            </a:r>
          </a:p>
        </p:txBody>
      </p:sp>
      <p:sp>
        <p:nvSpPr>
          <p:cNvPr id="25" name="Rectangle 24">
            <a:extLst>
              <a:ext uri="{FF2B5EF4-FFF2-40B4-BE49-F238E27FC236}">
                <a16:creationId xmlns:a16="http://schemas.microsoft.com/office/drawing/2014/main" id="{E5415160-A61D-DD4E-83EC-D0F8289AC074}"/>
              </a:ext>
            </a:extLst>
          </p:cNvPr>
          <p:cNvSpPr/>
          <p:nvPr/>
        </p:nvSpPr>
        <p:spPr>
          <a:xfrm>
            <a:off x="6218994" y="1435323"/>
            <a:ext cx="5653041" cy="384048"/>
          </a:xfrm>
          <a:prstGeom prst="rect">
            <a:avLst/>
          </a:prstGeom>
          <a:solidFill>
            <a:srgbClr val="3A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B481054-0B46-F944-8F08-932E2A8D3590}"/>
              </a:ext>
            </a:extLst>
          </p:cNvPr>
          <p:cNvSpPr txBox="1"/>
          <p:nvPr/>
        </p:nvSpPr>
        <p:spPr>
          <a:xfrm>
            <a:off x="6247567" y="1274293"/>
            <a:ext cx="5150863" cy="523220"/>
          </a:xfrm>
          <a:prstGeom prst="rect">
            <a:avLst/>
          </a:prstGeom>
          <a:solidFill>
            <a:srgbClr val="3A3838"/>
          </a:solid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 Rank #5 (Elo 199.7)</a:t>
            </a:r>
          </a:p>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17 successful dribbles out of 22</a:t>
            </a:r>
          </a:p>
        </p:txBody>
      </p:sp>
      <p:sp>
        <p:nvSpPr>
          <p:cNvPr id="29" name="TextBox 28">
            <a:extLst>
              <a:ext uri="{FF2B5EF4-FFF2-40B4-BE49-F238E27FC236}">
                <a16:creationId xmlns:a16="http://schemas.microsoft.com/office/drawing/2014/main" id="{CB84A81C-3BA8-A844-9E3A-070D5CC09F19}"/>
              </a:ext>
            </a:extLst>
          </p:cNvPr>
          <p:cNvSpPr txBox="1"/>
          <p:nvPr/>
        </p:nvSpPr>
        <p:spPr>
          <a:xfrm>
            <a:off x="1395216" y="6086932"/>
            <a:ext cx="5150863" cy="584775"/>
          </a:xfrm>
          <a:prstGeom prst="rect">
            <a:avLst/>
          </a:prstGeom>
          <a:noFill/>
        </p:spPr>
        <p:txBody>
          <a:bodyPr wrap="square" rtlCol="0">
            <a:spAutoFit/>
          </a:bodyPr>
          <a:lstStyle/>
          <a:p>
            <a:r>
              <a:rPr lang="en-US" sz="1600" i="1" dirty="0">
                <a:solidFill>
                  <a:schemeClr val="bg1"/>
                </a:solidFill>
                <a:latin typeface="Alegreya Sans" pitchFamily="2" charset="0"/>
                <a:ea typeface="Open Sans" panose="020B0606030504020204" pitchFamily="34" charset="0"/>
                <a:cs typeface="Open Sans" panose="020B0606030504020204" pitchFamily="34" charset="0"/>
              </a:rPr>
              <a:t>Areas of circles represent defensive Elo strength, whilst yellow circles represent successful dribbles.</a:t>
            </a:r>
          </a:p>
        </p:txBody>
      </p:sp>
    </p:spTree>
    <p:extLst>
      <p:ext uri="{BB962C8B-B14F-4D97-AF65-F5344CB8AC3E}">
        <p14:creationId xmlns:p14="http://schemas.microsoft.com/office/powerpoint/2010/main" val="36801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CEA4C0-A339-784D-AD5D-26DEC0A6549C}"/>
              </a:ext>
            </a:extLst>
          </p:cNvPr>
          <p:cNvGrpSpPr>
            <a:grpSpLocks noChangeAspect="1"/>
          </p:cNvGrpSpPr>
          <p:nvPr/>
        </p:nvGrpSpPr>
        <p:grpSpPr>
          <a:xfrm>
            <a:off x="6797042" y="401571"/>
            <a:ext cx="4640986" cy="3046988"/>
            <a:chOff x="1289050" y="273050"/>
            <a:chExt cx="9613900" cy="6311900"/>
          </a:xfrm>
        </p:grpSpPr>
        <p:pic>
          <p:nvPicPr>
            <p:cNvPr id="28" name="Picture 27" descr="A screenshot of a social media post&#10;&#10;Description automatically generated">
              <a:extLst>
                <a:ext uri="{FF2B5EF4-FFF2-40B4-BE49-F238E27FC236}">
                  <a16:creationId xmlns:a16="http://schemas.microsoft.com/office/drawing/2014/main" id="{DC9C8AB9-022D-A847-85BE-30638B65A477}"/>
                </a:ext>
              </a:extLst>
            </p:cNvPr>
            <p:cNvPicPr>
              <a:picLocks noChangeAspect="1"/>
            </p:cNvPicPr>
            <p:nvPr/>
          </p:nvPicPr>
          <p:blipFill>
            <a:blip r:embed="rId2">
              <a:clrChange>
                <a:clrFrom>
                  <a:srgbClr val="E9E9E9"/>
                </a:clrFrom>
                <a:clrTo>
                  <a:srgbClr val="E9E9E9">
                    <a:alpha val="0"/>
                  </a:srgbClr>
                </a:clrTo>
              </a:clrChange>
            </a:blip>
            <a:stretch>
              <a:fillRect/>
            </a:stretch>
          </p:blipFill>
          <p:spPr>
            <a:xfrm>
              <a:off x="1289050" y="273050"/>
              <a:ext cx="9613900" cy="6311900"/>
            </a:xfrm>
            <a:prstGeom prst="rect">
              <a:avLst/>
            </a:prstGeom>
          </p:spPr>
        </p:pic>
        <p:sp>
          <p:nvSpPr>
            <p:cNvPr id="2" name="Rectangle 1">
              <a:extLst>
                <a:ext uri="{FF2B5EF4-FFF2-40B4-BE49-F238E27FC236}">
                  <a16:creationId xmlns:a16="http://schemas.microsoft.com/office/drawing/2014/main" id="{A390F920-905C-BE49-9604-16E326446D0F}"/>
                </a:ext>
              </a:extLst>
            </p:cNvPr>
            <p:cNvSpPr/>
            <p:nvPr/>
          </p:nvSpPr>
          <p:spPr>
            <a:xfrm>
              <a:off x="9820656" y="739078"/>
              <a:ext cx="978408" cy="548214"/>
            </a:xfrm>
            <a:prstGeom prst="rect">
              <a:avLst/>
            </a:prstGeom>
            <a:solidFill>
              <a:srgbClr val="FF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6F55130F-E8E9-2B4E-AA65-F220AC455DCF}"/>
              </a:ext>
            </a:extLst>
          </p:cNvPr>
          <p:cNvSpPr txBox="1"/>
          <p:nvPr/>
        </p:nvSpPr>
        <p:spPr>
          <a:xfrm>
            <a:off x="221756" y="901322"/>
            <a:ext cx="5959475" cy="6001643"/>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By combining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carry</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dribbled past</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duel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event data, we can clearly see Messi’s preference to drift inside as a left-footed right winger, whereas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Rebić</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operated as a second striker with an Henry-</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esque</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affinity to drift out to the left.</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What’s striking is Rebić’s ability to successfully penetrate the opponent’s penalty area with his dribbles from all angles, finding his way into the box six times and only being stopped once when cutting in from the right.</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only other time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Rebić</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lost the ball was on the left wing against Russia. He came up against an in-form Mário Fernandes at right back who was only beaten once on the dribble all World Cup on his home turf and ranked ninth in the defensive Elo ranking.</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Messi on the other hand struggles to penetrate, frequently being ushered around the periphery of the box. What actions Messi did next could be investigated further using additional event types – though a systematic search for the cause may require tracking data to see what’s happening off the ball.</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AEC64075-A9C0-FC44-8025-5F4B65764AAB}"/>
              </a:ext>
            </a:extLst>
          </p:cNvPr>
          <p:cNvSpPr txBox="1"/>
          <p:nvPr/>
        </p:nvSpPr>
        <p:spPr>
          <a:xfrm>
            <a:off x="231494" y="292608"/>
            <a:ext cx="5163466" cy="461665"/>
          </a:xfrm>
          <a:prstGeom prst="rect">
            <a:avLst/>
          </a:prstGeom>
          <a:noFill/>
        </p:spPr>
        <p:txBody>
          <a:bodyPr wrap="square" rtlCol="0">
            <a:spAutoFit/>
          </a:bodyPr>
          <a:lstStyle/>
          <a:p>
            <a:pPr algn="ctr"/>
            <a:r>
              <a:rPr lang="en-US" sz="2400" b="1" dirty="0">
                <a:solidFill>
                  <a:schemeClr val="bg1"/>
                </a:solidFill>
                <a:latin typeface="Alegreya Sans" pitchFamily="2" charset="0"/>
                <a:ea typeface="Open Sans" panose="020B0606030504020204" pitchFamily="34" charset="0"/>
                <a:cs typeface="Open Sans" panose="020B0606030504020204" pitchFamily="34" charset="0"/>
              </a:rPr>
              <a:t>Summary</a:t>
            </a:r>
          </a:p>
        </p:txBody>
      </p:sp>
      <p:sp>
        <p:nvSpPr>
          <p:cNvPr id="29" name="TextBox 28">
            <a:extLst>
              <a:ext uri="{FF2B5EF4-FFF2-40B4-BE49-F238E27FC236}">
                <a16:creationId xmlns:a16="http://schemas.microsoft.com/office/drawing/2014/main" id="{2524826C-8803-124A-A681-31BE46DB9F23}"/>
              </a:ext>
            </a:extLst>
          </p:cNvPr>
          <p:cNvSpPr txBox="1"/>
          <p:nvPr/>
        </p:nvSpPr>
        <p:spPr>
          <a:xfrm>
            <a:off x="6232525" y="3588260"/>
            <a:ext cx="5959475" cy="3046988"/>
          </a:xfrm>
          <a:prstGeom prst="rect">
            <a:avLst/>
          </a:prstGeom>
          <a:noFill/>
        </p:spPr>
        <p:txBody>
          <a:bodyPr wrap="square" rtlCol="0">
            <a:spAutoFit/>
          </a:bodyPr>
          <a:lstStyle/>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Both the Elo ranking and the </a:t>
            </a:r>
            <a:r>
              <a:rPr lang="en-US"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visualisation</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highlight Ante Rebić’s impressive </a:t>
            </a:r>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schoolboy style dribbling </a:t>
            </a: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abilities. What he did with the ball after beating his man is another question (spoiler: he didn’t score once after making it into the box).</a:t>
            </a:r>
          </a:p>
          <a:p>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Rebić’s stock certainly rose after the World Cup, with newspaper headlines singling him out as the standout player as Croatia tonked Messi’s Argentina 3-0, so he may well have had more to offer than just fancy footwork. It’d be interesting to see how both his dribbling and overall play stack up using action value frameworks – so I shall perhaps return to this analysis later in the course!</a:t>
            </a:r>
          </a:p>
        </p:txBody>
      </p:sp>
    </p:spTree>
    <p:extLst>
      <p:ext uri="{BB962C8B-B14F-4D97-AF65-F5344CB8AC3E}">
        <p14:creationId xmlns:p14="http://schemas.microsoft.com/office/powerpoint/2010/main" val="3887940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910</Words>
  <Application>Microsoft Macintosh PowerPoint</Application>
  <PresentationFormat>Widescreen</PresentationFormat>
  <Paragraphs>72</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Alegreya Sans</vt: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Gilson</dc:creator>
  <cp:lastModifiedBy>Christian Gilson</cp:lastModifiedBy>
  <cp:revision>87</cp:revision>
  <dcterms:created xsi:type="dcterms:W3CDTF">2020-09-03T19:27:39Z</dcterms:created>
  <dcterms:modified xsi:type="dcterms:W3CDTF">2020-09-04T00:25:12Z</dcterms:modified>
</cp:coreProperties>
</file>